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 id="259" r:id="rId5"/>
    <p:sldId id="260" r:id="rId6"/>
    <p:sldId id="262" r:id="rId7"/>
    <p:sldId id="261"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1267159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702968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749615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86F266F-94A4-43B2-B275-3AFE7A076998}" type="datetimeFigureOut">
              <a:rPr lang="ru-RU" smtClean="0"/>
              <a:t>31.03.2021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592894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86F266F-94A4-43B2-B275-3AFE7A076998}" type="datetimeFigureOut">
              <a:rPr lang="ru-RU" smtClean="0"/>
              <a:t>31.03.2021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1584596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86F266F-94A4-43B2-B275-3AFE7A076998}" type="datetimeFigureOut">
              <a:rPr lang="ru-RU" smtClean="0"/>
              <a:t>31.03.2021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265540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F266F-94A4-43B2-B275-3AFE7A076998}" type="datetimeFigureOut">
              <a:rPr lang="ru-RU" smtClean="0"/>
              <a:t>31.03.2021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1740544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86F266F-94A4-43B2-B275-3AFE7A076998}" type="datetimeFigureOut">
              <a:rPr lang="ru-RU" smtClean="0"/>
              <a:t>31.03.2021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370965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86F266F-94A4-43B2-B275-3AFE7A076998}" type="datetimeFigureOut">
              <a:rPr lang="ru-RU" smtClean="0"/>
              <a:t>31.03.2021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132116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3353333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F599389-9672-496E-A765-1E38EC8077CC}"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7084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86F266F-94A4-43B2-B275-3AFE7A076998}" type="datetimeFigureOut">
              <a:rPr lang="ru-RU" smtClean="0"/>
              <a:t>31.03.2021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2674708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86F266F-94A4-43B2-B275-3AFE7A076998}" type="datetimeFigureOut">
              <a:rPr lang="ru-RU" smtClean="0"/>
              <a:t>31.03.2021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F599389-9672-496E-A765-1E38EC8077CC}"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8970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86F266F-94A4-43B2-B275-3AFE7A076998}" type="datetimeFigureOut">
              <a:rPr lang="ru-RU" smtClean="0"/>
              <a:t>31.03.2021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3912698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2482587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86F266F-94A4-43B2-B275-3AFE7A076998}" type="datetimeFigureOut">
              <a:rPr lang="ru-RU" smtClean="0"/>
              <a:t>31.03.2021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F599389-9672-496E-A765-1E38EC8077CC}" type="slidenum">
              <a:rPr lang="ru-RU" smtClean="0"/>
              <a:t>‹#›</a:t>
            </a:fld>
            <a:endParaRPr lang="ru-RU"/>
          </a:p>
        </p:txBody>
      </p:sp>
    </p:spTree>
    <p:extLst>
      <p:ext uri="{BB962C8B-B14F-4D97-AF65-F5344CB8AC3E}">
        <p14:creationId xmlns:p14="http://schemas.microsoft.com/office/powerpoint/2010/main" val="751004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86F266F-94A4-43B2-B275-3AFE7A076998}" type="datetimeFigureOut">
              <a:rPr lang="ru-RU" smtClean="0"/>
              <a:t>31.03.2021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F599389-9672-496E-A765-1E38EC8077CC}" type="slidenum">
              <a:rPr lang="ru-RU" smtClean="0"/>
              <a:t>‹#›</a:t>
            </a:fld>
            <a:endParaRPr lang="ru-RU"/>
          </a:p>
        </p:txBody>
      </p:sp>
    </p:spTree>
    <p:extLst>
      <p:ext uri="{BB962C8B-B14F-4D97-AF65-F5344CB8AC3E}">
        <p14:creationId xmlns:p14="http://schemas.microsoft.com/office/powerpoint/2010/main" val="176255348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52613" y="2794000"/>
            <a:ext cx="9144000" cy="2387600"/>
          </a:xfrm>
        </p:spPr>
        <p:txBody>
          <a:bodyPr>
            <a:normAutofit fontScale="90000"/>
          </a:bodyPr>
          <a:lstStyle/>
          <a:p>
            <a:r>
              <a:rPr lang="kk-KZ" b="1" dirty="0"/>
              <a:t>Жерге орналастыру түсінігі, тағайындалуы және шешетін мәселелері</a:t>
            </a:r>
            <a:br>
              <a:rPr lang="ru-RU" dirty="0"/>
            </a:br>
            <a:endParaRPr lang="ru-RU" dirty="0"/>
          </a:p>
        </p:txBody>
      </p:sp>
    </p:spTree>
    <p:extLst>
      <p:ext uri="{BB962C8B-B14F-4D97-AF65-F5344CB8AC3E}">
        <p14:creationId xmlns:p14="http://schemas.microsoft.com/office/powerpoint/2010/main" val="110931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5787" y="1395635"/>
            <a:ext cx="8911687" cy="1280890"/>
          </a:xfrm>
        </p:spPr>
        <p:txBody>
          <a:bodyPr>
            <a:normAutofit fontScale="90000"/>
          </a:bodyPr>
          <a:lstStyle/>
          <a:p>
            <a:pPr algn="just"/>
            <a:r>
              <a:rPr lang="kk-KZ" b="1" i="1" dirty="0"/>
              <a:t>Жерге орналастыру</a:t>
            </a:r>
            <a:r>
              <a:rPr lang="kk-KZ" dirty="0"/>
              <a:t> - жер қатынастарын реттеуге, жерді тиімді пайдалануға және қорғауға бағытталған жер заңдылықтарын сақтауды қамтамасыз ететін шаралар жүйесі.</a:t>
            </a:r>
            <a:br>
              <a:rPr lang="ru-RU" dirty="0"/>
            </a:br>
            <a:endParaRPr lang="ru-RU" dirty="0"/>
          </a:p>
        </p:txBody>
      </p:sp>
    </p:spTree>
    <p:extLst>
      <p:ext uri="{BB962C8B-B14F-4D97-AF65-F5344CB8AC3E}">
        <p14:creationId xmlns:p14="http://schemas.microsoft.com/office/powerpoint/2010/main" val="761219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9174" y="919161"/>
            <a:ext cx="8915400" cy="5581651"/>
          </a:xfrm>
        </p:spPr>
        <p:txBody>
          <a:bodyPr>
            <a:normAutofit/>
          </a:bodyPr>
          <a:lstStyle/>
          <a:p>
            <a:pPr marL="0" indent="0" algn="just">
              <a:buNone/>
            </a:pPr>
            <a:r>
              <a:rPr lang="kk-KZ" sz="2000" b="1" dirty="0"/>
              <a:t>Жерге орналастыру процесіне қатысушылар </a:t>
            </a:r>
            <a:r>
              <a:rPr lang="kk-KZ" sz="2000" dirty="0"/>
              <a:t>- жерге орналастыруға қатысатын жерді өңдеудің жүргізуге, орындауға заңды мүддесі бар жер қатынасының субъектілері. </a:t>
            </a:r>
          </a:p>
          <a:p>
            <a:pPr marL="0" indent="0">
              <a:buNone/>
            </a:pPr>
            <a:endParaRPr lang="ru-RU" b="1" dirty="0"/>
          </a:p>
          <a:p>
            <a:pPr marL="0" indent="0">
              <a:buNone/>
            </a:pPr>
            <a:r>
              <a:rPr lang="kk-KZ" b="1" dirty="0"/>
              <a:t>	</a:t>
            </a:r>
            <a:r>
              <a:rPr lang="kk-KZ" sz="2000" b="1" dirty="0"/>
              <a:t>Жерге орналастыру процесіне қатысушылар</a:t>
            </a:r>
            <a:endParaRPr lang="ru-RU" sz="2000" b="1" dirty="0"/>
          </a:p>
          <a:p>
            <a:pPr lvl="0"/>
            <a:r>
              <a:rPr lang="kk-KZ" sz="2000" dirty="0"/>
              <a:t> Жобаға тапсырыс берушілер</a:t>
            </a:r>
            <a:endParaRPr lang="ru-RU" sz="2000" dirty="0"/>
          </a:p>
          <a:p>
            <a:pPr lvl="0"/>
            <a:r>
              <a:rPr lang="kk-KZ" sz="2000" dirty="0"/>
              <a:t> Жерге орналастыру жұмыстарын жүргізушілер</a:t>
            </a:r>
            <a:endParaRPr lang="ru-RU" sz="2000" dirty="0"/>
          </a:p>
          <a:p>
            <a:pPr lvl="0"/>
            <a:r>
              <a:rPr lang="kk-KZ" sz="2000" dirty="0"/>
              <a:t> Мемлекеттік басқару органдар</a:t>
            </a:r>
            <a:endParaRPr lang="ru-RU" sz="2000" dirty="0"/>
          </a:p>
          <a:p>
            <a:pPr lvl="0"/>
            <a:r>
              <a:rPr lang="kk-KZ" sz="2000" dirty="0"/>
              <a:t> Жерге орналастыруды жүргiзу кезiнде құқықтары мен заңды мүдделерi көзделуi мүмкiн үшiншi тұлғалар</a:t>
            </a:r>
            <a:endParaRPr lang="ru-RU" sz="2000" dirty="0"/>
          </a:p>
          <a:p>
            <a:pPr lvl="0"/>
            <a:r>
              <a:rPr lang="kk-KZ" sz="2000" dirty="0"/>
              <a:t> Қатарлас территориялардың жер иелері және жер пайдаланушылар болып табылады.</a:t>
            </a:r>
            <a:endParaRPr lang="ru-RU" sz="2000" dirty="0"/>
          </a:p>
          <a:p>
            <a:endParaRPr lang="ru-RU" dirty="0"/>
          </a:p>
        </p:txBody>
      </p:sp>
    </p:spTree>
    <p:extLst>
      <p:ext uri="{BB962C8B-B14F-4D97-AF65-F5344CB8AC3E}">
        <p14:creationId xmlns:p14="http://schemas.microsoft.com/office/powerpoint/2010/main" val="4218191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2863" y="1338485"/>
            <a:ext cx="8911687" cy="4405090"/>
          </a:xfrm>
        </p:spPr>
        <p:txBody>
          <a:bodyPr>
            <a:normAutofit fontScale="90000"/>
          </a:bodyPr>
          <a:lstStyle/>
          <a:p>
            <a:pPr algn="just"/>
            <a:r>
              <a:rPr lang="kk-KZ" b="1" i="1" dirty="0"/>
              <a:t>Жерге орналастыру  процесі дегеніміз </a:t>
            </a:r>
            <a:r>
              <a:rPr lang="kk-KZ" dirty="0"/>
              <a:t>- жер заңдылықтарының нормаларына сәйкес жердік құқық қатынастарына қатысушылардың құқығы мен міндеттемелерінің қамтамасыз етуге бағытталған атқарушы үкіметті және жерге орналастыру органдарының жерге орналастыру әрекеттерін жүргізуінің реті</a:t>
            </a:r>
            <a:endParaRPr lang="ru-RU" dirty="0"/>
          </a:p>
        </p:txBody>
      </p:sp>
    </p:spTree>
    <p:extLst>
      <p:ext uri="{BB962C8B-B14F-4D97-AF65-F5344CB8AC3E}">
        <p14:creationId xmlns:p14="http://schemas.microsoft.com/office/powerpoint/2010/main" val="3671167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33649" y="1221939"/>
            <a:ext cx="7910513" cy="3416320"/>
          </a:xfrm>
          <a:prstGeom prst="rect">
            <a:avLst/>
          </a:prstGeom>
        </p:spPr>
        <p:txBody>
          <a:bodyPr wrap="square">
            <a:spAutoFit/>
          </a:bodyPr>
          <a:lstStyle/>
          <a:p>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процес</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мынадай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кезеңдерд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қамтиды</a:t>
            </a:r>
            <a:r>
              <a:rPr lang="ru-RU" sz="2400" dirty="0">
                <a:latin typeface="Times New Roman" panose="02020603050405020304" pitchFamily="18" charset="0"/>
                <a:cs typeface="Times New Roman" panose="02020603050405020304" pitchFamily="18" charset="0"/>
              </a:rPr>
              <a:t>: </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1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с</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н </a:t>
            </a:r>
            <a:r>
              <a:rPr lang="ru-RU" sz="2400" dirty="0" err="1">
                <a:latin typeface="Times New Roman" panose="02020603050405020304" pitchFamily="18" charset="0"/>
                <a:cs typeface="Times New Roman" panose="02020603050405020304" pitchFamily="18" charset="0"/>
              </a:rPr>
              <a:t>жүрг</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зуд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бастау</a:t>
            </a:r>
            <a:r>
              <a:rPr lang="ru-RU" sz="2400" dirty="0">
                <a:latin typeface="Times New Roman" panose="02020603050405020304" pitchFamily="18" charset="0"/>
                <a:cs typeface="Times New Roman" panose="02020603050405020304" pitchFamily="18" charset="0"/>
              </a:rPr>
              <a:t>; </a:t>
            </a:r>
          </a:p>
          <a:p>
            <a:r>
              <a:rPr lang="ru-RU" sz="2400" dirty="0">
                <a:latin typeface="Times New Roman" panose="02020603050405020304" pitchFamily="18" charset="0"/>
                <a:cs typeface="Times New Roman" panose="02020603050405020304" pitchFamily="18" charset="0"/>
              </a:rPr>
              <a:t>   2   </a:t>
            </a:r>
            <a:r>
              <a:rPr lang="ru-RU" sz="2400" dirty="0" err="1">
                <a:latin typeface="Times New Roman" panose="02020603050405020304" pitchFamily="18" charset="0"/>
                <a:cs typeface="Times New Roman" panose="02020603050405020304" pitchFamily="18" charset="0"/>
              </a:rPr>
              <a:t>дайындық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жұмыстары</a:t>
            </a:r>
            <a:r>
              <a:rPr lang="ru-RU" sz="2400" dirty="0">
                <a:latin typeface="Times New Roman" panose="02020603050405020304" pitchFamily="18" charset="0"/>
                <a:cs typeface="Times New Roman" panose="02020603050405020304" pitchFamily="18" charset="0"/>
              </a:rPr>
              <a:t>; </a:t>
            </a:r>
          </a:p>
          <a:p>
            <a:r>
              <a:rPr lang="ru-RU" sz="2400" dirty="0">
                <a:latin typeface="Times New Roman" panose="02020603050405020304" pitchFamily="18" charset="0"/>
                <a:cs typeface="Times New Roman" panose="02020603050405020304" pitchFamily="18" charset="0"/>
              </a:rPr>
              <a:t>   3  </a:t>
            </a:r>
            <a:r>
              <a:rPr lang="ru-RU" sz="2400">
                <a:latin typeface="Times New Roman" panose="02020603050405020304" pitchFamily="18" charset="0"/>
                <a:cs typeface="Times New Roman" panose="02020603050405020304" pitchFamily="18" charset="0"/>
              </a:rPr>
              <a:t> жерге орналастыру болжамдарын, схемалары мен жобаларын әз</a:t>
            </a:r>
            <a:r>
              <a:rPr lang="en-US" sz="2400">
                <a:latin typeface="Times New Roman" panose="02020603050405020304" pitchFamily="18" charset="0"/>
                <a:cs typeface="Times New Roman" panose="02020603050405020304" pitchFamily="18" charset="0"/>
              </a:rPr>
              <a:t>i</a:t>
            </a:r>
            <a:r>
              <a:rPr lang="ru-RU" sz="2400">
                <a:latin typeface="Times New Roman" panose="02020603050405020304" pitchFamily="18" charset="0"/>
                <a:cs typeface="Times New Roman" panose="02020603050405020304" pitchFamily="18" charset="0"/>
              </a:rPr>
              <a:t>рлеу;</a:t>
            </a:r>
          </a:p>
          <a:p>
            <a:r>
              <a:rPr lang="ru-RU" sz="2400">
                <a:latin typeface="Times New Roman" panose="02020603050405020304" pitchFamily="18" charset="0"/>
                <a:cs typeface="Times New Roman" panose="02020603050405020304" pitchFamily="18" charset="0"/>
              </a:rPr>
              <a:t>   4   жерге орналастыру құжаттамасын қарау, кел</a:t>
            </a:r>
            <a:r>
              <a:rPr lang="en-US" sz="2400">
                <a:latin typeface="Times New Roman" panose="02020603050405020304" pitchFamily="18" charset="0"/>
                <a:cs typeface="Times New Roman" panose="02020603050405020304" pitchFamily="18" charset="0"/>
              </a:rPr>
              <a:t>i</a:t>
            </a:r>
            <a:r>
              <a:rPr lang="ru-RU" sz="2400">
                <a:latin typeface="Times New Roman" panose="02020603050405020304" pitchFamily="18" charset="0"/>
                <a:cs typeface="Times New Roman" panose="02020603050405020304" pitchFamily="18" charset="0"/>
              </a:rPr>
              <a:t>су және бек</a:t>
            </a:r>
            <a:r>
              <a:rPr lang="en-US" sz="2400">
                <a:latin typeface="Times New Roman" panose="02020603050405020304" pitchFamily="18" charset="0"/>
                <a:cs typeface="Times New Roman" panose="02020603050405020304" pitchFamily="18" charset="0"/>
              </a:rPr>
              <a:t>i</a:t>
            </a:r>
            <a:r>
              <a:rPr lang="ru-RU" sz="2400">
                <a:latin typeface="Times New Roman" panose="02020603050405020304" pitchFamily="18" charset="0"/>
                <a:cs typeface="Times New Roman" panose="02020603050405020304" pitchFamily="18" charset="0"/>
              </a:rPr>
              <a:t>ту; </a:t>
            </a:r>
          </a:p>
          <a:p>
            <a:r>
              <a:rPr lang="ru-RU" sz="2400" dirty="0">
                <a:latin typeface="Times New Roman" panose="02020603050405020304" pitchFamily="18" charset="0"/>
                <a:cs typeface="Times New Roman" panose="02020603050405020304" pitchFamily="18" charset="0"/>
              </a:rPr>
              <a:t>   5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жобасын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орындау</a:t>
            </a:r>
            <a:r>
              <a:rPr lang="ru-RU"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4564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90788" y="1030741"/>
            <a:ext cx="7467600" cy="3631763"/>
          </a:xfrm>
          <a:prstGeom prst="rect">
            <a:avLst/>
          </a:prstGeom>
        </p:spPr>
        <p:txBody>
          <a:bodyPr wrap="square">
            <a:spAutoFit/>
          </a:bodyPr>
          <a:lstStyle/>
          <a:p>
            <a:pPr marL="228600" indent="220980" algn="just">
              <a:lnSpc>
                <a:spcPct val="115000"/>
              </a:lnSpc>
              <a:spcAft>
                <a:spcPts val="0"/>
              </a:spcAft>
            </a:pPr>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1-ші саты. Жерге орналастыру ісін жүргізуды бастау</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indent="220980" algn="just">
              <a:lnSpc>
                <a:spcPct val="115000"/>
              </a:lnSpc>
              <a:spcAft>
                <a:spcPts val="0"/>
              </a:spcAft>
            </a:pPr>
            <a:r>
              <a:rPr lang="kk-KZ" sz="2000" dirty="0">
                <a:effectLst/>
                <a:latin typeface="Times New Roman" panose="02020603050405020304" pitchFamily="18" charset="0"/>
                <a:ea typeface="Times New Roman" panose="02020603050405020304" pitchFamily="18" charset="0"/>
                <a:cs typeface="Times New Roman" panose="02020603050405020304" pitchFamily="18" charset="0"/>
              </a:rPr>
              <a:t>Жерге орналастыру органдарының мемлекеттік органның немесе ынталы жеке немесе заңды тұлғаның жерге орналастыру әрекеттерін жүргізу туралы шешімін алудан тұрады. Тапсырыс негізінде келісімшарт жасалады. Келісімшартта істелетін жұмыстың мазмұны, жұмыстың құны, орындау мерзімі көрсетіледі. Мемлекеттік органдардың шешімі бойынша орындалатын жұмыстар мемлекеттік қаржы есебінен, ал жеке тұлғалар және заңды тұлғалар үшін – тапсырыс берушінің есебінен жүргізіледі.</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040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0176" y="159828"/>
            <a:ext cx="10144125" cy="6463308"/>
          </a:xfrm>
          <a:prstGeom prst="rect">
            <a:avLst/>
          </a:prstGeom>
        </p:spPr>
        <p:txBody>
          <a:bodyPr wrap="square">
            <a:spAutoFit/>
          </a:bodyPr>
          <a:lstStyle/>
          <a:p>
            <a:pPr marL="228600" indent="220980" algn="just">
              <a:lnSpc>
                <a:spcPct val="115000"/>
              </a:lnSpc>
              <a:spcAft>
                <a:spcPts val="0"/>
              </a:spcAft>
            </a:pPr>
            <a:r>
              <a:rPr lang="kk-KZ" b="1" i="1" dirty="0">
                <a:effectLst/>
                <a:latin typeface="Times New Roman" panose="02020603050405020304" pitchFamily="18" charset="0"/>
                <a:ea typeface="Times New Roman" panose="02020603050405020304" pitchFamily="18" charset="0"/>
                <a:cs typeface="Times New Roman" panose="02020603050405020304" pitchFamily="18" charset="0"/>
              </a:rPr>
              <a:t>2-ші саты. Дайындық   жұмыстары. </a:t>
            </a: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indent="220980" algn="just">
              <a:lnSpc>
                <a:spcPct val="115000"/>
              </a:lnSpc>
              <a:spcAft>
                <a:spcPts val="0"/>
              </a:spcAft>
            </a:pP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Камералдық және далалық болып бөлінеді. Дайындық жұмыстардың мақсаты –жобалауғы дайындау, яғни жобалауға қажетті бар материалдарды жинап, олармен танысу қажет.  Алдымен камералдық жұмыстар орындалады, оған кіретіндер:</a:t>
            </a: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effectLst/>
                <a:latin typeface="Times New Roman" panose="02020603050405020304" pitchFamily="18" charset="0"/>
                <a:ea typeface="Calibri" panose="020F0502020204030204" pitchFamily="34" charset="0"/>
                <a:cs typeface="Times New Roman" panose="02020603050405020304" pitchFamily="18" charset="0"/>
              </a:rPr>
              <a:t>жерге орналастыру процесіне қатысушылардың құрамын анықтау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effectLst/>
                <a:latin typeface="Times New Roman" panose="02020603050405020304" pitchFamily="18" charset="0"/>
                <a:ea typeface="Calibri" panose="020F0502020204030204" pitchFamily="34" charset="0"/>
                <a:cs typeface="Times New Roman" panose="02020603050405020304" pitchFamily="18" charset="0"/>
              </a:rPr>
              <a:t>жерге орналастырулық жерді пайдалануды сипаттайтын барлық материалдар жиналады, олармен танысады, оның ішінде:</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kk-KZ" dirty="0">
                <a:effectLst/>
                <a:latin typeface="Times New Roman" panose="02020603050405020304" pitchFamily="18" charset="0"/>
                <a:ea typeface="Calibri" panose="020F0502020204030204" pitchFamily="34" charset="0"/>
                <a:cs typeface="Times New Roman" panose="02020603050405020304" pitchFamily="18" charset="0"/>
              </a:rPr>
              <a:t>алқаптардың жалпы ауданы пайдалану түрлері бойынша, басқа жерді пайдаланушылар бойынша ақпараттар жиналады;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kk-KZ" dirty="0">
                <a:effectLst/>
                <a:latin typeface="Times New Roman" panose="02020603050405020304" pitchFamily="18" charset="0"/>
                <a:ea typeface="Calibri" panose="020F0502020204030204" pitchFamily="34" charset="0"/>
                <a:cs typeface="Times New Roman" panose="02020603050405020304" pitchFamily="18" charset="0"/>
              </a:rPr>
              <a:t>әртүрлі зерттеулердің материалдары: топырақтық, геоботаникалық, жерді экономикалық бағалау;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kk-KZ" dirty="0">
                <a:effectLst/>
                <a:latin typeface="Times New Roman" panose="02020603050405020304" pitchFamily="18" charset="0"/>
                <a:ea typeface="Calibri" panose="020F0502020204030204" pitchFamily="34" charset="0"/>
                <a:cs typeface="Times New Roman" panose="02020603050405020304" pitchFamily="18" charset="0"/>
              </a:rPr>
              <a:t>жер учаскесіне құқықты дәлелдейтін құжаттар;</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lphaLcParenR"/>
            </a:pPr>
            <a:r>
              <a:rPr lang="kk-KZ" dirty="0">
                <a:effectLst/>
                <a:latin typeface="Times New Roman" panose="02020603050405020304" pitchFamily="18" charset="0"/>
                <a:ea typeface="Calibri" panose="020F0502020204030204" pitchFamily="34" charset="0"/>
                <a:cs typeface="Times New Roman" panose="02020603050405020304" pitchFamily="18" charset="0"/>
              </a:rPr>
              <a:t>жерге орналастыру шаруашылығы орналасқан ауданның, қаланың дамуын сипаттайтын материалдар.</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Далалық жұмыстарды жүргізген кезде жоспарлық материалдардың қолданылатын жерді пайдалануға сәйкестігі анықталады. Жоспарлы материалдардың жарамсыздығы байқалса, түсіру жұмыстарын қайтадан жүргізеді.	</a:t>
            </a: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Далалық тексерулердің нәтижесі бойынша өзгерістер анықталған болса, далалық тексерудің сызбасы жасалады, онда жоспарлы материалдардың жерді пайдалану  сипатына сәйкес  келмейтіндері көрсетіледі. Бұл құжаттарға далалық тексеруге қатысушылар қол қояды. Жүргізілген дайындық жұмыстардың негізінде жобалауға тапсырыс жасалып, орындаушыға беріледі.</a:t>
            </a: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250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71751" y="889844"/>
            <a:ext cx="8501062" cy="3693319"/>
          </a:xfrm>
          <a:prstGeom prst="rect">
            <a:avLst/>
          </a:prstGeom>
        </p:spPr>
        <p:txBody>
          <a:bodyPr wrap="square">
            <a:spAutoFit/>
          </a:bodyPr>
          <a:lstStyle/>
          <a:p>
            <a:r>
              <a:rPr lang="en-US" b="1" i="1" dirty="0">
                <a:latin typeface="Times New Roman" panose="02020603050405020304" pitchFamily="18" charset="0"/>
                <a:ea typeface="Times New Roman" panose="02020603050405020304" pitchFamily="18" charset="0"/>
                <a:cs typeface="Times New Roman" panose="02020603050405020304" pitchFamily="18" charset="0"/>
              </a:rPr>
              <a:t>3</a:t>
            </a:r>
            <a:r>
              <a:rPr lang="kk-KZ" b="1" i="1" dirty="0">
                <a:effectLst/>
                <a:latin typeface="Times New Roman" panose="02020603050405020304" pitchFamily="18" charset="0"/>
                <a:ea typeface="Times New Roman" panose="02020603050405020304" pitchFamily="18" charset="0"/>
                <a:cs typeface="Times New Roman" panose="02020603050405020304" pitchFamily="18" charset="0"/>
              </a:rPr>
              <a:t>-ші саты </a:t>
            </a:r>
          </a:p>
          <a:p>
            <a:endParaRPr lang="kk-KZ"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Шаруашылықаралық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шаруашылық</a:t>
            </a:r>
            <a:r>
              <a:rPr lang="ru-RU"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ш</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ндег</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учаскел</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к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болжамдары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схемалары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бағдарламалары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жобалары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елд</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мекендер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аумақтарының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жер-шаруашылық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құрылымының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жобалары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жерд</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пайдалану</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қорғауға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жобалар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жоспарлар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карталар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сұлбалар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есеп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берулер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сондай-ақ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учаскес</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не </a:t>
            </a:r>
            <a:r>
              <a:rPr lang="ru-RU" dirty="0" err="1">
                <a:latin typeface="Times New Roman" panose="02020603050405020304" pitchFamily="18" charset="0"/>
                <a:cs typeface="Times New Roman" panose="02020603050405020304" pitchFamily="18" charset="0"/>
              </a:rPr>
              <a:t>құқығын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куәландыратын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құжаттар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құжаттамасының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мән</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не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м</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ндетт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түрлер</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табылады</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болжамдарын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бағдарламаларын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схемаларын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жобаларын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әз</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рлеуд</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ң </a:t>
            </a:r>
            <a:r>
              <a:rPr lang="ru-RU" dirty="0" err="1">
                <a:latin typeface="Times New Roman" panose="02020603050405020304" pitchFamily="18" charset="0"/>
                <a:cs typeface="Times New Roman" panose="02020603050405020304" pitchFamily="18" charset="0"/>
              </a:rPr>
              <a:t>тәрт</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б</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жөн</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ндег</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орталық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уәк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летт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орган </a:t>
            </a:r>
            <a:r>
              <a:rPr lang="ru-RU" dirty="0" err="1">
                <a:latin typeface="Times New Roman" panose="02020603050405020304" pitchFamily="18" charset="0"/>
                <a:cs typeface="Times New Roman" panose="02020603050405020304" pitchFamily="18" charset="0"/>
              </a:rPr>
              <a:t>әз</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рлейт</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бек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тет</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 </a:t>
            </a:r>
            <a:r>
              <a:rPr lang="ru-RU" dirty="0" err="1">
                <a:latin typeface="Times New Roman" panose="02020603050405020304" pitchFamily="18" charset="0"/>
                <a:cs typeface="Times New Roman" panose="02020603050405020304" pitchFamily="18" charset="0"/>
              </a:rPr>
              <a:t>ведомстволық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нормативт</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к </a:t>
            </a:r>
            <a:r>
              <a:rPr lang="ru-RU" dirty="0" err="1">
                <a:latin typeface="Times New Roman" panose="02020603050405020304" pitchFamily="18" charset="0"/>
                <a:cs typeface="Times New Roman" panose="02020603050405020304" pitchFamily="18" charset="0"/>
              </a:rPr>
              <a:t>құқықтық</a:t>
            </a:r>
            <a:r>
              <a:rPr lang="ru-RU" dirty="0">
                <a:latin typeface="Times New Roman" panose="02020603050405020304" pitchFamily="18" charset="0"/>
                <a:cs typeface="Times New Roman" panose="02020603050405020304" pitchFamily="18" charset="0"/>
              </a:rPr>
              <a:t> акт</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асырылады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63532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0226" y="418089"/>
            <a:ext cx="9786937" cy="5078313"/>
          </a:xfrm>
          <a:prstGeom prst="rect">
            <a:avLst/>
          </a:prstGeom>
        </p:spPr>
        <p:txBody>
          <a:bodyPr wrap="square">
            <a:spAutoFit/>
          </a:bodyPr>
          <a:lstStyle/>
          <a:p>
            <a:r>
              <a:rPr lang="kk-KZ" b="1" i="1" dirty="0">
                <a:effectLst/>
                <a:latin typeface="Times New Roman" panose="02020603050405020304" pitchFamily="18" charset="0"/>
                <a:ea typeface="Times New Roman" panose="02020603050405020304" pitchFamily="18" charset="0"/>
                <a:cs typeface="Times New Roman" panose="02020603050405020304" pitchFamily="18" charset="0"/>
              </a:rPr>
              <a:t>4-ші саты </a:t>
            </a:r>
          </a:p>
          <a:p>
            <a:pPr indent="900113" algn="just"/>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құжаттамаларын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су,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бек</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ту </a:t>
            </a: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Республикасының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қолданылып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жүрген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заңдарына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жүрг</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з</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лед</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indent="900113" algn="just"/>
            <a:r>
              <a:rPr lang="ru-RU" dirty="0" err="1">
                <a:latin typeface="Times New Roman" panose="02020603050405020304" pitchFamily="18" charset="0"/>
                <a:cs typeface="Times New Roman" panose="02020603050405020304" pitchFamily="18" charset="0"/>
              </a:rPr>
              <a:t>Белг</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ленген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тәрт</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пте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с</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құжаттамаларын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мыналар</a:t>
            </a:r>
            <a:r>
              <a:rPr lang="ru-RU" dirty="0">
                <a:latin typeface="Times New Roman" panose="02020603050405020304" pitchFamily="18" charset="0"/>
                <a:cs typeface="Times New Roman" panose="02020603050405020304" pitchFamily="18" charset="0"/>
              </a:rPr>
              <a:t> бек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тед</a:t>
            </a:r>
            <a:r>
              <a:rPr lang="en-US" dirty="0">
                <a:latin typeface="Times New Roman" panose="02020603050405020304" pitchFamily="18" charset="0"/>
                <a:cs typeface="Times New Roman" panose="02020603050405020304" pitchFamily="18" charset="0"/>
              </a:rPr>
              <a:t>i: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заңнамада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ленген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құзыреттер</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не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жөн</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ндег</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уәк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летт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орган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аумақтық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мшелер</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285750" indent="-285750" algn="just">
              <a:buFontTx/>
              <a:buChar char="-"/>
            </a:pPr>
            <a:r>
              <a:rPr lang="ru-RU" dirty="0" err="1">
                <a:latin typeface="Times New Roman" panose="02020603050405020304" pitchFamily="18" charset="0"/>
                <a:cs typeface="Times New Roman" panose="02020603050405020304" pitchFamily="18" charset="0"/>
              </a:rPr>
              <a:t>өздер</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ң </a:t>
            </a:r>
            <a:r>
              <a:rPr lang="ru-RU" dirty="0" err="1">
                <a:latin typeface="Times New Roman" panose="02020603050405020304" pitchFamily="18" charset="0"/>
                <a:cs typeface="Times New Roman" panose="02020603050405020304" pitchFamily="18" charset="0"/>
              </a:rPr>
              <a:t>есеб</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әз</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рленет</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асырылатын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шаруашылықіш</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л</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к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жобаларын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жерлерд</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ұтымды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құнарлылығын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сақтау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жобаларды</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жөн</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ндег</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аумақтық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уәк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летт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органдармен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се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учаскелер</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ң </a:t>
            </a:r>
            <a:r>
              <a:rPr lang="ru-RU" dirty="0" err="1">
                <a:latin typeface="Times New Roman" panose="02020603050405020304" pitchFamily="18" charset="0"/>
                <a:cs typeface="Times New Roman" panose="02020603050405020304" pitchFamily="18" charset="0"/>
              </a:rPr>
              <a:t>менш</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к </a:t>
            </a:r>
            <a:r>
              <a:rPr lang="ru-RU" dirty="0" err="1">
                <a:latin typeface="Times New Roman" panose="02020603050405020304" pitchFamily="18" charset="0"/>
                <a:cs typeface="Times New Roman" panose="02020603050405020304" pitchFamily="18" charset="0"/>
              </a:rPr>
              <a:t>иелер</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пайдаланушылар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учаскелер</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 </a:t>
            </a:r>
            <a:r>
              <a:rPr lang="ru-RU" dirty="0" err="1">
                <a:latin typeface="Times New Roman" panose="02020603050405020304" pitchFamily="18" charset="0"/>
                <a:cs typeface="Times New Roman" panose="02020603050405020304" pitchFamily="18" charset="0"/>
              </a:rPr>
              <a:t>жалға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алушылар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тапсырыс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беруш</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лер</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учаскелер</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ң </a:t>
            </a:r>
            <a:r>
              <a:rPr lang="ru-RU" dirty="0" err="1">
                <a:latin typeface="Times New Roman" panose="02020603050405020304" pitchFamily="18" charset="0"/>
                <a:cs typeface="Times New Roman" panose="02020603050405020304" pitchFamily="18" charset="0"/>
              </a:rPr>
              <a:t>шекараларын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қалыптастырумен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л</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кт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учаскес</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н</a:t>
            </a:r>
            <a:r>
              <a:rPr lang="en-US" dirty="0" err="1">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ң </a:t>
            </a:r>
            <a:r>
              <a:rPr lang="ru-RU" dirty="0" err="1">
                <a:latin typeface="Times New Roman" panose="02020603050405020304" pitchFamily="18" charset="0"/>
                <a:cs typeface="Times New Roman" panose="02020603050405020304" pitchFamily="18" charset="0"/>
              </a:rPr>
              <a:t>жоспарын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әз</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рлеумен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құжаттамаларын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сондай-ақ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пайдаланылуының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арнаулы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тақырыптық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карталарын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топографиялық-геодезиялық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картографиялық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агрохимиялық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геоботаникалық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зерттеу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іздест</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материалдарын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ст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жөн</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ндег</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аумақтық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уәк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летт</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орган бек</a:t>
            </a:r>
            <a:r>
              <a:rPr lang="en-US" dirty="0" err="1">
                <a:latin typeface="Times New Roman" panose="02020603050405020304" pitchFamily="18" charset="0"/>
                <a:cs typeface="Times New Roman" panose="02020603050405020304" pitchFamily="18" charset="0"/>
              </a:rPr>
              <a:t>i</a:t>
            </a:r>
            <a:r>
              <a:rPr lang="ru-RU" dirty="0" err="1">
                <a:latin typeface="Times New Roman" panose="02020603050405020304" pitchFamily="18" charset="0"/>
                <a:cs typeface="Times New Roman" panose="02020603050405020304" pitchFamily="18" charset="0"/>
              </a:rPr>
              <a:t>тед</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6860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8581" y="612845"/>
            <a:ext cx="9509943" cy="6001643"/>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	5</a:t>
            </a:r>
            <a:r>
              <a:rPr lang="kk-KZ" sz="2400" b="1" i="1" dirty="0">
                <a:latin typeface="Times New Roman" panose="02020603050405020304" pitchFamily="18" charset="0"/>
                <a:ea typeface="Times New Roman" panose="02020603050405020304" pitchFamily="18" charset="0"/>
                <a:cs typeface="Times New Roman" panose="02020603050405020304" pitchFamily="18" charset="0"/>
              </a:rPr>
              <a:t>-ші саты </a:t>
            </a:r>
          </a:p>
          <a:p>
            <a:pPr algn="just"/>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жобасын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орындау</a:t>
            </a:r>
            <a:r>
              <a:rPr lang="ru-RU" sz="240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Ø"/>
            </a:pPr>
            <a:r>
              <a:rPr lang="ru-RU" sz="2400" dirty="0" err="1">
                <a:latin typeface="Times New Roman" panose="02020603050405020304" pitchFamily="18" charset="0"/>
                <a:cs typeface="Times New Roman" panose="02020603050405020304" pitchFamily="18" charset="0"/>
              </a:rPr>
              <a:t>жобаны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көш</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руд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ru-RU" sz="2400" dirty="0" err="1">
                <a:latin typeface="Times New Roman" panose="02020603050405020304" pitchFamily="18" charset="0"/>
                <a:cs typeface="Times New Roman" panose="02020603050405020304" pitchFamily="18" charset="0"/>
              </a:rPr>
              <a:t>жобаның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элементтер</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н </a:t>
            </a:r>
            <a:r>
              <a:rPr lang="ru-RU" sz="2400" dirty="0" err="1">
                <a:latin typeface="Times New Roman" panose="02020603050405020304" pitchFamily="18" charset="0"/>
                <a:cs typeface="Times New Roman" panose="02020603050405020304" pitchFamily="18" charset="0"/>
              </a:rPr>
              <a:t>игеруд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материалдары</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құжаттарын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рес</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мдеуд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беруд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қамтиды</a:t>
            </a:r>
            <a:r>
              <a:rPr lang="ru-RU"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Заңдарда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тәрт</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ппен</a:t>
            </a:r>
            <a:r>
              <a:rPr lang="ru-RU" sz="2400" dirty="0">
                <a:latin typeface="Times New Roman" panose="02020603050405020304" pitchFamily="18" charset="0"/>
                <a:cs typeface="Times New Roman" panose="02020603050405020304" pitchFamily="18" charset="0"/>
              </a:rPr>
              <a:t> бек</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т</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жобалары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белг</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ленген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үлг</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дег</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белг</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лермен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учаскелер</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н</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ң </a:t>
            </a:r>
            <a:r>
              <a:rPr lang="ru-RU" sz="2400" dirty="0" err="1">
                <a:latin typeface="Times New Roman" panose="02020603050405020304" pitchFamily="18" charset="0"/>
                <a:cs typeface="Times New Roman" panose="02020603050405020304" pitchFamily="18" charset="0"/>
              </a:rPr>
              <a:t>шекаралары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белг</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лену</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арқылы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жерлерге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көш</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р</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лед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Жобаны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көш</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мүддел</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учаскелер</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н</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ң </a:t>
            </a:r>
            <a:r>
              <a:rPr lang="ru-RU" sz="2400" dirty="0" err="1">
                <a:latin typeface="Times New Roman" panose="02020603050405020304" pitchFamily="18" charset="0"/>
                <a:cs typeface="Times New Roman" panose="02020603050405020304" pitchFamily="18" charset="0"/>
              </a:rPr>
              <a:t>иелер</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мен </a:t>
            </a:r>
            <a:r>
              <a:rPr lang="ru-RU" sz="2400" dirty="0" err="1">
                <a:latin typeface="Times New Roman" panose="02020603050405020304" pitchFamily="18" charset="0"/>
                <a:cs typeface="Times New Roman" panose="02020603050405020304" pitchFamily="18" charset="0"/>
              </a:rPr>
              <a:t>жерд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пайдаланушылардың</a:t>
            </a:r>
            <a:r>
              <a:rPr lang="ru-RU" sz="2400" dirty="0">
                <a:latin typeface="Times New Roman" panose="02020603050405020304" pitchFamily="18" charset="0"/>
                <a:cs typeface="Times New Roman" panose="02020603050405020304" pitchFamily="18" charset="0"/>
              </a:rPr>
              <a:t> м</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ндетт</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қатысуымен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жүрг</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з</a:t>
            </a:r>
            <a:r>
              <a:rPr lang="en-US" sz="2400" dirty="0" err="1">
                <a:latin typeface="Times New Roman" panose="02020603050405020304" pitchFamily="18" charset="0"/>
                <a:cs typeface="Times New Roman" panose="02020603050405020304" pitchFamily="18" charset="0"/>
              </a:rPr>
              <a:t>i</a:t>
            </a:r>
            <a:r>
              <a:rPr lang="ru-RU" sz="2400" dirty="0">
                <a:latin typeface="Times New Roman" panose="02020603050405020304" pitchFamily="18" charset="0"/>
                <a:cs typeface="Times New Roman" panose="02020603050405020304" pitchFamily="18" charset="0"/>
              </a:rPr>
              <a:t>лед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a:t>
            </a:r>
            <a:endParaRPr lang="ru-RU" sz="240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жобасында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көзделген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шараларды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жүзеге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асыру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жүрг</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жөн</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ндег</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тапсырыс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беруш</a:t>
            </a:r>
            <a:r>
              <a:rPr lang="en-US" sz="2400" dirty="0" err="1">
                <a:latin typeface="Times New Roman" panose="02020603050405020304" pitchFamily="18" charset="0"/>
                <a:cs typeface="Times New Roman" panose="02020603050405020304" pitchFamily="18" charset="0"/>
              </a:rPr>
              <a:t>i</a:t>
            </a:r>
            <a:r>
              <a:rPr lang="ru-RU" sz="2400" dirty="0" err="1">
                <a:latin typeface="Times New Roman" panose="02020603050405020304" pitchFamily="18" charset="0"/>
                <a:cs typeface="Times New Roman" panose="02020603050405020304" pitchFamily="18" charset="0"/>
              </a:rPr>
              <a:t>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жүктелед</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5359905"/>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535</TotalTime>
  <Words>1019</Words>
  <Application>Microsoft Office PowerPoint</Application>
  <PresentationFormat>Широкоэкранный</PresentationFormat>
  <Paragraphs>46</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Century Gothic</vt:lpstr>
      <vt:lpstr>Times New Roman</vt:lpstr>
      <vt:lpstr>Wingdings</vt:lpstr>
      <vt:lpstr>Wingdings 3</vt:lpstr>
      <vt:lpstr>Легкий дым</vt:lpstr>
      <vt:lpstr>Жерге орналастыру түсінігі, тағайындалуы және шешетін мәселелері </vt:lpstr>
      <vt:lpstr>Жерге орналастыру - жер қатынастарын реттеуге, жерді тиімді пайдалануға және қорғауға бағытталған жер заңдылықтарын сақтауды қамтамасыз ететін шаралар жүйесі. </vt:lpstr>
      <vt:lpstr>Презентация PowerPoint</vt:lpstr>
      <vt:lpstr>Жерге орналастыру  процесі дегеніміз - жер заңдылықтарының нормаларына сәйкес жердік құқық қатынастарына қатысушылардың құқығы мен міндеттемелерінің қамтамасыз етуге бағытталған атқарушы үкіметті және жерге орналастыру органдарының жерге орналастыру әрекеттерін жүргізуінің реті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Жерге орналастыру түсінігі, тағайындалуы және шешетін мәселелері </dc:title>
  <dc:creator>MARJAN</dc:creator>
  <cp:lastModifiedBy>Professional</cp:lastModifiedBy>
  <cp:revision>11</cp:revision>
  <dcterms:created xsi:type="dcterms:W3CDTF">2017-10-02T08:36:39Z</dcterms:created>
  <dcterms:modified xsi:type="dcterms:W3CDTF">2021-03-31T10:33:27Z</dcterms:modified>
</cp:coreProperties>
</file>